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3" autoAdjust="0"/>
  </p:normalViewPr>
  <p:slideViewPr>
    <p:cSldViewPr snapToGrid="0">
      <p:cViewPr>
        <p:scale>
          <a:sx n="98" d="100"/>
          <a:sy n="98" d="100"/>
        </p:scale>
        <p:origin x="-804" y="-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CADC17-B2F4-719B-8778-7B65B797A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F9BFC4B-502F-C7C1-427E-277C5CC6F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03D87A-458E-8F8B-0D27-3F78DBC65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2F4EDD-BDB1-8C84-8D53-27EF7FC8F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C75BEB-A673-84D0-30EC-470A5212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672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595ADC-AC81-2407-E1E6-CFA9AC3B0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247B9D-C45B-BCF8-2934-37C5E8E59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E0D7D2-5B91-C912-3335-3C74AA80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271569A-99F1-66C3-272E-14916332D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11025B-B23C-2FEA-720F-E226F30D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295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4B74F7-52A5-0349-A96C-073D0CAD6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30872E-EDA0-42B8-356B-61CBF52D9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30DCC7-8C00-BC35-58AA-B11BE715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EDFADB-60A6-3239-7E6F-DECD0F0F7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85EC58-960D-65A4-F356-B7E741DF9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73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8DCFDB-E159-D7D4-4854-10B6739C6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69BC7C-EA2F-E814-61E4-08A8539426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7262607-8B81-5669-1BE1-EB381C719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755BED-CE65-7B45-CC10-2B2A053D9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C92383-89AA-3CF2-D610-AC229B94C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8F07422-625C-736E-D1A6-3D864B26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360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D85F46-9DE3-B9F9-E894-5B13E6F2F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D123257-6B11-4FC3-344F-A997E915D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184BE0F-03B8-2980-F510-C581DC95A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F868CEA-C895-B287-4410-A0F7F5837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F21CAE6-CBC1-419F-E11B-5A8B694F4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5EB9F2D-6B60-C751-6968-75E387D8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147DC51-327E-4A70-9664-83FAF81A1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70C153C-7782-7885-31B2-08649CC4F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58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062866-026C-B7FD-BDE6-C7E35532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5657AF-5028-F5A2-FE35-DF59BF99F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A3B17E4-055B-F653-A405-7D7C3B84A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020AD10-B8CD-25B5-01AA-FF54738D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6987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3F782E6-7EC7-6EA6-E4D4-785D7E4C3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2528EF6-1761-23AA-4E65-B850AA030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E66B234-7783-DBCE-6033-7CBCDD85E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459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E4C65D-D806-A609-9E9D-589687453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71086C-4900-F48B-C547-B35D4146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0AAF35F-4258-DBD5-2CD7-6728A8E4A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5838F33-6B90-7357-F737-3FDC40AE1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CA7AF6-E713-4559-35C6-1DDD686A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0617BCB-8C7D-B5B7-3103-FE0539809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843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74B009-B2D1-F573-05A1-CACFBAD7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1723FE3-DBAC-C15A-549B-609954D4D1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7DCFCD-B85C-BC39-95A4-17D625273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7DC7E0-659F-D566-CF60-4399FE2DC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CFE4AD3-3870-0AC0-D23B-787C211E2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D8FA2FA-E59E-FD6D-BB6F-E948F5A5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612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31016A-029C-2532-030A-8E7CB60BE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84579E1-9714-C338-70E2-868C63480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0F520A-D43B-FC8F-9933-E3CDB2CF5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B6D45B-F4E9-F9D3-9D51-6B21E39DA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5EBC76-396E-CF70-B567-9A5590FD4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2780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E84EEFA-ECF4-F7DD-B41E-191F72B4A4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707D38-A29C-2AE5-A086-7C0D94EF6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1447F0-F677-8542-335C-ED5CF8893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20E9AB-46AA-F6E8-DBBA-A90C57E4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002138-E9FA-20E1-CECE-F87FAFF0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9525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5A58559-92A0-8611-6232-6ABB7B227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2284A7-96EF-6D62-A36E-D5C493820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3278C2-D637-6F83-0F38-DDAB160558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DA9B6-1864-4DF2-A586-09AE3F8B9117}" type="datetimeFigureOut">
              <a:rPr lang="en-IN" smtClean="0"/>
              <a:t>24-09-2022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BBFDB7-4F6C-DC17-E7E1-DD3D33687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227CEC-FBE0-371D-A801-93F30DBC0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402C0-9C01-4DA1-853A-DB77FF47EA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398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3AE804-AF20-4A18-139A-7A3A3A56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95"/>
            <a:ext cx="10515600" cy="4937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87A356-97A7-9FF6-8A49-7F32ABC79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742432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Login with Agency Admin </a:t>
            </a:r>
            <a:r>
              <a:rPr lang="en-US" dirty="0">
                <a:sym typeface="Wingdings" panose="05000000000000000000" pitchFamily="2" charset="2"/>
              </a:rPr>
              <a:t> My Schemes  Register New Scheme </a:t>
            </a:r>
            <a:r>
              <a:rPr lang="en-US" b="0" i="0" dirty="0">
                <a:effectLst/>
              </a:rPr>
              <a:t>click on </a:t>
            </a:r>
            <a:r>
              <a:rPr lang="en-US" b="1" i="0" dirty="0">
                <a:solidFill>
                  <a:srgbClr val="FF0000"/>
                </a:solidFill>
                <a:effectLst/>
              </a:rPr>
              <a:t>select scheme</a:t>
            </a:r>
            <a:r>
              <a:rPr lang="en-US" b="1" i="0" dirty="0">
                <a:effectLst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</a:p>
          <a:p>
            <a:pPr marL="0" indent="0" algn="just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78FB052-C690-B764-F27E-FAB6FC37B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7904"/>
            <a:ext cx="12106656" cy="525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2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51206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40081"/>
            <a:ext cx="11457432" cy="6089903"/>
          </a:xfrm>
        </p:spPr>
        <p:txBody>
          <a:bodyPr/>
          <a:lstStyle/>
          <a:p>
            <a:pPr algn="just"/>
            <a:r>
              <a:rPr lang="en-US" dirty="0"/>
              <a:t>Enter </a:t>
            </a:r>
            <a:r>
              <a:rPr lang="en-US" b="0" i="0" dirty="0">
                <a:effectLst/>
              </a:rPr>
              <a:t>your Scheme </a:t>
            </a:r>
            <a:r>
              <a:rPr lang="en-US" dirty="0"/>
              <a:t>C</a:t>
            </a:r>
            <a:r>
              <a:rPr lang="en-US" b="0" i="0" dirty="0">
                <a:effectLst/>
              </a:rPr>
              <a:t>ode &amp; click on  </a:t>
            </a:r>
            <a:r>
              <a:rPr lang="en-US" b="1" i="0" dirty="0">
                <a:solidFill>
                  <a:srgbClr val="FF0000"/>
                </a:solidFill>
                <a:effectLst/>
              </a:rPr>
              <a:t>search</a:t>
            </a:r>
            <a:r>
              <a:rPr lang="en-US" b="0" i="0" dirty="0">
                <a:effectLst/>
              </a:rPr>
              <a:t> </a:t>
            </a:r>
            <a:r>
              <a:rPr lang="en-US" b="0" i="0" dirty="0">
                <a:effectLst/>
                <a:sym typeface="Wingdings" panose="05000000000000000000" pitchFamily="2" charset="2"/>
              </a:rPr>
              <a:t></a:t>
            </a:r>
            <a:r>
              <a:rPr lang="en-US" b="0" i="0" dirty="0">
                <a:effectLst/>
              </a:rPr>
              <a:t> then the Scheme name will appear on screen, select the Scheme </a:t>
            </a:r>
            <a:r>
              <a:rPr lang="en-US" b="0" i="0" dirty="0">
                <a:effectLst/>
                <a:sym typeface="Wingdings" panose="05000000000000000000" pitchFamily="2" charset="2"/>
              </a:rPr>
              <a:t></a:t>
            </a:r>
          </a:p>
          <a:p>
            <a:pPr algn="just"/>
            <a:endParaRPr lang="en-US" b="0" i="0" dirty="0">
              <a:effectLst/>
              <a:sym typeface="Wingdings" panose="05000000000000000000" pitchFamily="2" charset="2"/>
            </a:endParaRPr>
          </a:p>
          <a:p>
            <a:pPr algn="just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D2F404E-4CB7-705F-CD65-98CA4558F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1371600"/>
            <a:ext cx="12118848" cy="547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6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484632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12649"/>
            <a:ext cx="11457432" cy="6117335"/>
          </a:xfrm>
        </p:spPr>
        <p:txBody>
          <a:bodyPr/>
          <a:lstStyle/>
          <a:p>
            <a:pPr algn="just"/>
            <a:r>
              <a:rPr lang="en-US" dirty="0"/>
              <a:t>S</a:t>
            </a:r>
            <a:r>
              <a:rPr lang="en-US" b="0" i="0" dirty="0">
                <a:effectLst/>
              </a:rPr>
              <a:t>elect appropriate Funding </a:t>
            </a:r>
            <a:r>
              <a:rPr lang="en-US" dirty="0"/>
              <a:t>L</a:t>
            </a:r>
            <a:r>
              <a:rPr lang="en-US" b="0" i="0" dirty="0">
                <a:effectLst/>
              </a:rPr>
              <a:t>evel </a:t>
            </a:r>
            <a:r>
              <a:rPr lang="en-US" dirty="0"/>
              <a:t>A</a:t>
            </a:r>
            <a:r>
              <a:rPr lang="en-US" b="0" i="0" dirty="0">
                <a:effectLst/>
              </a:rPr>
              <a:t>gency as </a:t>
            </a:r>
            <a:r>
              <a:rPr lang="en-US" b="1" i="0" dirty="0">
                <a:solidFill>
                  <a:srgbClr val="FF0000"/>
                </a:solidFill>
                <a:effectLst/>
              </a:rPr>
              <a:t>"I will receive funds from this agency“</a:t>
            </a:r>
            <a:r>
              <a:rPr lang="en-US" b="1" i="0" dirty="0">
                <a:effectLst/>
              </a:rPr>
              <a:t> </a:t>
            </a:r>
            <a:r>
              <a:rPr lang="en-US" i="0" dirty="0">
                <a:effectLst/>
              </a:rPr>
              <a:t>(Only for SNA, Funding </a:t>
            </a:r>
            <a:r>
              <a:rPr lang="en-US" dirty="0"/>
              <a:t>L</a:t>
            </a:r>
            <a:r>
              <a:rPr lang="en-US" i="0" dirty="0">
                <a:effectLst/>
              </a:rPr>
              <a:t>evel will be the State Government)</a:t>
            </a:r>
            <a:r>
              <a:rPr lang="en-US" b="1" i="0" dirty="0">
                <a:effectLst/>
              </a:rPr>
              <a:t> </a:t>
            </a:r>
            <a:r>
              <a:rPr lang="en-US" b="0" i="0" dirty="0">
                <a:effectLst/>
              </a:rPr>
              <a:t>then click on </a:t>
            </a:r>
            <a:r>
              <a:rPr lang="en-US" b="1" i="0" dirty="0">
                <a:solidFill>
                  <a:srgbClr val="FF0000"/>
                </a:solidFill>
                <a:effectLst/>
              </a:rPr>
              <a:t>search</a:t>
            </a:r>
            <a:r>
              <a:rPr lang="en-US" b="0" i="0" dirty="0">
                <a:effectLst/>
              </a:rPr>
              <a:t> </a:t>
            </a:r>
            <a:r>
              <a:rPr lang="en-US" b="0" i="0" dirty="0">
                <a:effectLst/>
                <a:sym typeface="Wingdings" panose="05000000000000000000" pitchFamily="2" charset="2"/>
              </a:rPr>
              <a:t></a:t>
            </a:r>
          </a:p>
          <a:p>
            <a:pPr algn="just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4FE33B6-321F-412C-A826-0B234BB5A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1353312"/>
            <a:ext cx="12127992" cy="549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6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6"/>
            <a:ext cx="9144000" cy="48463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12649"/>
            <a:ext cx="11457432" cy="6117335"/>
          </a:xfrm>
        </p:spPr>
        <p:txBody>
          <a:bodyPr/>
          <a:lstStyle/>
          <a:p>
            <a:pPr algn="just"/>
            <a:r>
              <a:rPr lang="en-US" dirty="0"/>
              <a:t>A</a:t>
            </a:r>
            <a:r>
              <a:rPr lang="en-US" b="0" i="0" dirty="0">
                <a:effectLst/>
              </a:rPr>
              <a:t> Pop-up </a:t>
            </a:r>
            <a:r>
              <a:rPr lang="en-US" dirty="0"/>
              <a:t>T</a:t>
            </a:r>
            <a:r>
              <a:rPr lang="en-US" b="0" i="0" dirty="0">
                <a:effectLst/>
              </a:rPr>
              <a:t>able will appear, Enter Parent </a:t>
            </a:r>
            <a:r>
              <a:rPr lang="en-US" dirty="0"/>
              <a:t>L</a:t>
            </a:r>
            <a:r>
              <a:rPr lang="en-US" b="0" i="0" dirty="0">
                <a:effectLst/>
              </a:rPr>
              <a:t>evel’s </a:t>
            </a:r>
            <a:r>
              <a:rPr lang="en-US" dirty="0"/>
              <a:t>U</a:t>
            </a:r>
            <a:r>
              <a:rPr lang="en-US" b="0" i="0" dirty="0">
                <a:effectLst/>
              </a:rPr>
              <a:t>nique </a:t>
            </a:r>
            <a:r>
              <a:rPr lang="en-US" dirty="0"/>
              <a:t>A</a:t>
            </a:r>
            <a:r>
              <a:rPr lang="en-US" b="0" i="0" dirty="0">
                <a:effectLst/>
              </a:rPr>
              <a:t>gency </a:t>
            </a:r>
            <a:r>
              <a:rPr lang="en-US" dirty="0"/>
              <a:t>C</a:t>
            </a:r>
            <a:r>
              <a:rPr lang="en-US" b="0" i="0" dirty="0">
                <a:effectLst/>
              </a:rPr>
              <a:t>ode then click on </a:t>
            </a:r>
            <a:r>
              <a:rPr lang="en-US" b="1" i="0" dirty="0">
                <a:solidFill>
                  <a:srgbClr val="FF0000"/>
                </a:solidFill>
                <a:effectLst/>
              </a:rPr>
              <a:t>search</a:t>
            </a:r>
            <a:r>
              <a:rPr lang="en-US" b="0" i="0" dirty="0">
                <a:effectLst/>
              </a:rPr>
              <a:t> your Parent </a:t>
            </a:r>
            <a:r>
              <a:rPr lang="en-US" dirty="0"/>
              <a:t>L</a:t>
            </a:r>
            <a:r>
              <a:rPr lang="en-US" b="0" i="0" dirty="0">
                <a:effectLst/>
              </a:rPr>
              <a:t>evel will appear, select the same </a:t>
            </a:r>
            <a:r>
              <a:rPr lang="en-US" b="0" i="0" dirty="0">
                <a:effectLst/>
                <a:sym typeface="Wingdings" panose="05000000000000000000" pitchFamily="2" charset="2"/>
              </a:rPr>
              <a:t></a:t>
            </a:r>
          </a:p>
          <a:p>
            <a:pPr algn="just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889A420-73F3-8599-BEC0-BE57CF4D4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1316736"/>
            <a:ext cx="12118848" cy="553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5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539496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67513"/>
            <a:ext cx="11457432" cy="6062471"/>
          </a:xfrm>
        </p:spPr>
        <p:txBody>
          <a:bodyPr/>
          <a:lstStyle/>
          <a:p>
            <a:pPr algn="just"/>
            <a:r>
              <a:rPr lang="en-US" dirty="0">
                <a:solidFill>
                  <a:srgbClr val="313131"/>
                </a:solidFill>
              </a:rPr>
              <a:t>C</a:t>
            </a:r>
            <a:r>
              <a:rPr lang="en-US" b="0" i="0" dirty="0">
                <a:solidFill>
                  <a:srgbClr val="313131"/>
                </a:solidFill>
                <a:effectLst/>
              </a:rPr>
              <a:t>lick on </a:t>
            </a:r>
            <a:r>
              <a:rPr lang="en-US" b="1" i="0" dirty="0">
                <a:solidFill>
                  <a:srgbClr val="F44336"/>
                </a:solidFill>
                <a:effectLst/>
              </a:rPr>
              <a:t>Check SNA details</a:t>
            </a:r>
            <a:r>
              <a:rPr lang="en-US" b="0" i="0" dirty="0">
                <a:solidFill>
                  <a:srgbClr val="313131"/>
                </a:solidFill>
                <a:effectLst/>
              </a:rPr>
              <a:t> </a:t>
            </a:r>
            <a:r>
              <a:rPr lang="en-US" b="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</a:t>
            </a:r>
          </a:p>
          <a:p>
            <a:pPr algn="just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B9A3824-7606-0581-6181-B4E1B5FED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1024128"/>
            <a:ext cx="12109704" cy="582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46634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594361"/>
            <a:ext cx="11457432" cy="6135623"/>
          </a:xfrm>
        </p:spPr>
        <p:txBody>
          <a:bodyPr/>
          <a:lstStyle/>
          <a:p>
            <a:pPr algn="just"/>
            <a:r>
              <a:rPr lang="en-US" b="0" i="0" dirty="0">
                <a:solidFill>
                  <a:srgbClr val="313131"/>
                </a:solidFill>
                <a:effectLst/>
              </a:rPr>
              <a:t>Select </a:t>
            </a:r>
            <a:r>
              <a:rPr lang="en-US" b="0" i="0" dirty="0">
                <a:solidFill>
                  <a:srgbClr val="FF0000"/>
                </a:solidFill>
                <a:effectLst/>
              </a:rPr>
              <a:t>‘</a:t>
            </a:r>
            <a:r>
              <a:rPr lang="en-US" b="1" dirty="0">
                <a:solidFill>
                  <a:srgbClr val="F44336"/>
                </a:solidFill>
              </a:rPr>
              <a:t>Holding </a:t>
            </a:r>
            <a:r>
              <a:rPr lang="en-US" b="1" i="0" dirty="0">
                <a:solidFill>
                  <a:srgbClr val="F44336"/>
                </a:solidFill>
                <a:effectLst/>
              </a:rPr>
              <a:t>Account’ </a:t>
            </a:r>
            <a:r>
              <a:rPr lang="en-US" i="0" dirty="0">
                <a:effectLst/>
              </a:rPr>
              <a:t>from the dropdown of </a:t>
            </a:r>
            <a:r>
              <a:rPr lang="en-US" b="1" i="0" dirty="0">
                <a:solidFill>
                  <a:srgbClr val="F44336"/>
                </a:solidFill>
                <a:effectLst/>
              </a:rPr>
              <a:t>‘Account Type’ </a:t>
            </a:r>
            <a:r>
              <a:rPr lang="en-US" b="1" i="0" dirty="0">
                <a:effectLst/>
                <a:sym typeface="Wingdings" panose="05000000000000000000" pitchFamily="2" charset="2"/>
              </a:rPr>
              <a:t></a:t>
            </a:r>
          </a:p>
          <a:p>
            <a:pPr algn="just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8ED2A6C-AA15-9F0E-B4EC-318CF072C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996696"/>
            <a:ext cx="12127992" cy="585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50292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30937"/>
            <a:ext cx="11457432" cy="6099047"/>
          </a:xfrm>
        </p:spPr>
        <p:txBody>
          <a:bodyPr/>
          <a:lstStyle/>
          <a:p>
            <a:pPr algn="just"/>
            <a:r>
              <a:rPr lang="en-US" i="0" dirty="0">
                <a:effectLst/>
                <a:sym typeface="Wingdings" panose="05000000000000000000" pitchFamily="2" charset="2"/>
              </a:rPr>
              <a:t>Click on Select Bank, a pop-up table will appear  Enter the Bank Name &amp; Search  The Bank Name will be Displayed  Select the same </a:t>
            </a:r>
          </a:p>
          <a:p>
            <a:pPr algn="just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77B4CC4-65EA-0D94-8D45-581A66BE7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1371600"/>
            <a:ext cx="12127992" cy="547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1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521208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49225"/>
            <a:ext cx="11457432" cy="6080759"/>
          </a:xfrm>
        </p:spPr>
        <p:txBody>
          <a:bodyPr/>
          <a:lstStyle/>
          <a:p>
            <a:pPr algn="just"/>
            <a:r>
              <a:rPr lang="en-US" dirty="0">
                <a:sym typeface="Wingdings" panose="05000000000000000000" pitchFamily="2" charset="2"/>
              </a:rPr>
              <a:t>C</a:t>
            </a:r>
            <a:r>
              <a:rPr lang="en-US" i="0" dirty="0">
                <a:effectLst/>
                <a:sym typeface="Wingdings" panose="05000000000000000000" pitchFamily="2" charset="2"/>
              </a:rPr>
              <a:t>lick on </a:t>
            </a:r>
            <a:r>
              <a:rPr lang="en-US" i="0" dirty="0">
                <a:solidFill>
                  <a:srgbClr val="FF0000"/>
                </a:solidFill>
                <a:effectLst/>
                <a:sym typeface="Wingdings" panose="05000000000000000000" pitchFamily="2" charset="2"/>
              </a:rPr>
              <a:t>‘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  <a:r>
              <a:rPr lang="en-US" b="1" i="0" dirty="0">
                <a:solidFill>
                  <a:srgbClr val="FF0000"/>
                </a:solidFill>
                <a:effectLst/>
              </a:rPr>
              <a:t>elect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i="0" dirty="0">
                <a:solidFill>
                  <a:srgbClr val="FF0000"/>
                </a:solidFill>
                <a:effectLst/>
              </a:rPr>
              <a:t>ranch’</a:t>
            </a:r>
            <a:r>
              <a:rPr lang="en-US" b="0" i="0" dirty="0">
                <a:solidFill>
                  <a:srgbClr val="313131"/>
                </a:solidFill>
                <a:effectLst/>
              </a:rPr>
              <a:t>, a pop-up Table will appear. Enter the Bank IFSC Code &amp; Search </a:t>
            </a:r>
            <a:r>
              <a:rPr lang="en-US" b="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 Branch Address will be displayed  S</a:t>
            </a:r>
            <a:r>
              <a:rPr lang="en-US" b="0" i="0" dirty="0">
                <a:solidFill>
                  <a:srgbClr val="313131"/>
                </a:solidFill>
                <a:effectLst/>
              </a:rPr>
              <a:t>elect the same </a:t>
            </a:r>
            <a:r>
              <a:rPr lang="en-US" b="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</a:t>
            </a:r>
          </a:p>
          <a:p>
            <a:pPr algn="just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7E8B70B-4E7F-A06D-DE59-D460F879D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1344168"/>
            <a:ext cx="12118848" cy="55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8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493776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contd.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21793"/>
            <a:ext cx="11457432" cy="6108191"/>
          </a:xfrm>
        </p:spPr>
        <p:txBody>
          <a:bodyPr/>
          <a:lstStyle/>
          <a:p>
            <a:pPr algn="just"/>
            <a:r>
              <a:rPr lang="en-US" dirty="0">
                <a:solidFill>
                  <a:srgbClr val="313131"/>
                </a:solidFill>
              </a:rPr>
              <a:t>Enter the </a:t>
            </a:r>
            <a:r>
              <a:rPr lang="en-US" dirty="0">
                <a:solidFill>
                  <a:srgbClr val="FF0000"/>
                </a:solidFill>
              </a:rPr>
              <a:t>‘Bank</a:t>
            </a:r>
            <a:r>
              <a:rPr lang="en-US" b="0" i="0" dirty="0">
                <a:solidFill>
                  <a:srgbClr val="FF0000"/>
                </a:solidFill>
                <a:effectLst/>
              </a:rPr>
              <a:t> Account No.’ </a:t>
            </a:r>
            <a:r>
              <a:rPr lang="en-US" b="0" i="0" dirty="0">
                <a:solidFill>
                  <a:srgbClr val="313131"/>
                </a:solidFill>
                <a:effectLst/>
              </a:rPr>
              <a:t>&amp; ‘</a:t>
            </a:r>
            <a:r>
              <a:rPr lang="en-US" b="0" i="0" dirty="0">
                <a:solidFill>
                  <a:srgbClr val="FF0000"/>
                </a:solidFill>
                <a:effectLst/>
              </a:rPr>
              <a:t>Agency Name as per Bank’ </a:t>
            </a:r>
            <a:r>
              <a:rPr lang="en-US" b="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en-US" b="0" i="0" dirty="0">
                <a:solidFill>
                  <a:srgbClr val="313131"/>
                </a:solidFill>
                <a:effectLst/>
              </a:rPr>
              <a:t> Then </a:t>
            </a:r>
            <a:r>
              <a:rPr lang="en-US" b="0" i="0" dirty="0">
                <a:solidFill>
                  <a:srgbClr val="FF0000"/>
                </a:solidFill>
                <a:effectLst/>
              </a:rPr>
              <a:t>‘Save’</a:t>
            </a:r>
          </a:p>
          <a:p>
            <a:pPr algn="just"/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C922917-7F71-1C2B-407F-F2AB677EA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978408"/>
            <a:ext cx="12127992" cy="587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4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A8D74-73F0-D0B1-096C-6225AC512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017"/>
            <a:ext cx="9144000" cy="475488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Holding Account –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A9C89A3-BFEC-0EDD-6BB3-A180A932D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184" y="603505"/>
            <a:ext cx="11457432" cy="625449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2600" dirty="0">
                <a:solidFill>
                  <a:srgbClr val="313131"/>
                </a:solidFill>
              </a:rPr>
              <a:t>T</a:t>
            </a:r>
            <a:r>
              <a:rPr lang="en-US" sz="2600" b="0" i="0" dirty="0">
                <a:solidFill>
                  <a:srgbClr val="313131"/>
                </a:solidFill>
                <a:effectLst/>
              </a:rPr>
              <a:t>he </a:t>
            </a:r>
            <a:r>
              <a:rPr lang="en-US" sz="2600" dirty="0">
                <a:solidFill>
                  <a:srgbClr val="313131"/>
                </a:solidFill>
              </a:rPr>
              <a:t>E</a:t>
            </a:r>
            <a:r>
              <a:rPr lang="en-US" sz="2600" b="0" i="0" dirty="0">
                <a:solidFill>
                  <a:srgbClr val="313131"/>
                </a:solidFill>
                <a:effectLst/>
              </a:rPr>
              <a:t>ntry will be shown in My schemes </a:t>
            </a:r>
            <a:r>
              <a:rPr lang="en-US" sz="2600" b="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 Manage (confirm that the </a:t>
            </a:r>
            <a:r>
              <a:rPr lang="en-US" sz="2600" b="1" i="0" dirty="0">
                <a:solidFill>
                  <a:srgbClr val="FF0000"/>
                </a:solidFill>
                <a:effectLst/>
                <a:sym typeface="Wingdings" panose="05000000000000000000" pitchFamily="2" charset="2"/>
              </a:rPr>
              <a:t>‘Account type’ </a:t>
            </a:r>
            <a:r>
              <a:rPr lang="en-US" sz="2600" b="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column showing as </a:t>
            </a:r>
            <a:r>
              <a:rPr lang="en-US" sz="2600" b="1" i="0" dirty="0">
                <a:solidFill>
                  <a:srgbClr val="FF0000"/>
                </a:solidFill>
                <a:effectLst/>
                <a:sym typeface="Wingdings" panose="05000000000000000000" pitchFamily="2" charset="2"/>
              </a:rPr>
              <a:t>‘HOL’</a:t>
            </a:r>
            <a:r>
              <a:rPr lang="en-US" sz="2600" i="0" dirty="0">
                <a:effectLst/>
                <a:sym typeface="Wingdings" panose="05000000000000000000" pitchFamily="2" charset="2"/>
              </a:rPr>
              <a:t>)</a:t>
            </a:r>
            <a:r>
              <a:rPr lang="en-US" sz="2600" b="1" dirty="0">
                <a:sym typeface="Wingdings" panose="05000000000000000000" pitchFamily="2" charset="2"/>
              </a:rPr>
              <a:t>, </a:t>
            </a:r>
            <a:r>
              <a:rPr lang="en-US" sz="2600" dirty="0">
                <a:sym typeface="Wingdings" panose="05000000000000000000" pitchFamily="2" charset="2"/>
              </a:rPr>
              <a:t>then</a:t>
            </a:r>
            <a:r>
              <a:rPr lang="en-US" sz="260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 </a:t>
            </a:r>
            <a:r>
              <a:rPr lang="en-US" sz="2600" b="0" i="0" dirty="0">
                <a:solidFill>
                  <a:srgbClr val="313131"/>
                </a:solidFill>
                <a:effectLst/>
                <a:sym typeface="Wingdings" panose="05000000000000000000" pitchFamily="2" charset="2"/>
              </a:rPr>
              <a:t>wait for Bank validation. Subsequent to Bank validation, approach the Parent Level Agency for approval.</a:t>
            </a:r>
          </a:p>
          <a:p>
            <a:pPr algn="just"/>
            <a:endParaRPr lang="en-US" sz="1800" b="0" i="0" dirty="0">
              <a:solidFill>
                <a:srgbClr val="313131"/>
              </a:solidFill>
              <a:effectLst/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b="0" i="0" dirty="0">
              <a:solidFill>
                <a:srgbClr val="313131"/>
              </a:solidFill>
              <a:effectLst/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b="0" i="0" dirty="0">
              <a:solidFill>
                <a:srgbClr val="313131"/>
              </a:solidFill>
              <a:effectLst/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b="0" i="0" dirty="0">
              <a:solidFill>
                <a:srgbClr val="313131"/>
              </a:solidFill>
              <a:effectLst/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dirty="0">
              <a:solidFill>
                <a:srgbClr val="313131"/>
              </a:solidFill>
              <a:sym typeface="Wingdings" panose="05000000000000000000" pitchFamily="2" charset="2"/>
            </a:endParaRPr>
          </a:p>
          <a:p>
            <a:pPr algn="just"/>
            <a:endParaRPr lang="en-US" b="0" i="0" dirty="0">
              <a:solidFill>
                <a:srgbClr val="313131"/>
              </a:solidFill>
              <a:effectLst/>
            </a:endParaRPr>
          </a:p>
          <a:p>
            <a:endParaRPr lang="en-US" b="0" i="0" dirty="0">
              <a:solidFill>
                <a:srgbClr val="313131"/>
              </a:solidFill>
              <a:effectLst/>
            </a:endParaRPr>
          </a:p>
          <a:p>
            <a:pPr algn="just"/>
            <a:endParaRPr lang="en-US" sz="1800" dirty="0"/>
          </a:p>
          <a:p>
            <a:pPr algn="just"/>
            <a:endParaRPr lang="en-US" sz="1800" dirty="0"/>
          </a:p>
          <a:p>
            <a:pPr algn="just"/>
            <a:r>
              <a:rPr lang="en-US" sz="2600" dirty="0"/>
              <a:t>After Bank validation Parent Level have to approve it by logging with their Admin ID </a:t>
            </a:r>
            <a:r>
              <a:rPr lang="en-US" sz="2600" dirty="0">
                <a:sym typeface="Wingdings" panose="05000000000000000000" pitchFamily="2" charset="2"/>
              </a:rPr>
              <a:t></a:t>
            </a:r>
            <a:r>
              <a:rPr lang="en-US" sz="2600" dirty="0"/>
              <a:t> Agencies </a:t>
            </a:r>
            <a:r>
              <a:rPr lang="en-US" sz="2600" dirty="0">
                <a:sym typeface="Wingdings" panose="05000000000000000000" pitchFamily="2" charset="2"/>
              </a:rPr>
              <a:t></a:t>
            </a:r>
            <a:r>
              <a:rPr lang="en-US" sz="2600" dirty="0"/>
              <a:t> Approve </a:t>
            </a:r>
            <a:r>
              <a:rPr lang="en-US" sz="2600" dirty="0">
                <a:sym typeface="Wingdings" panose="05000000000000000000" pitchFamily="2" charset="2"/>
              </a:rPr>
              <a:t></a:t>
            </a:r>
            <a:r>
              <a:rPr lang="en-US" sz="2600" dirty="0"/>
              <a:t>  then Approve that particular Entry.</a:t>
            </a:r>
            <a:endParaRPr lang="en-IN" sz="2600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D8662B-9194-6B97-7868-C5253EAB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78993"/>
            <a:ext cx="12033504" cy="49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279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Registration of Holding Account</vt:lpstr>
      <vt:lpstr>Registration of Holding Account – contd.</vt:lpstr>
      <vt:lpstr>Registration of Holding Account – contd.</vt:lpstr>
      <vt:lpstr>Registration of Holding Account – contd.</vt:lpstr>
      <vt:lpstr>Registration of Holding Account – contd.</vt:lpstr>
      <vt:lpstr>Registration of Holding Account – contd.</vt:lpstr>
      <vt:lpstr>Registration of Holding Account – contd.</vt:lpstr>
      <vt:lpstr>Registration of Holding Account – contd.</vt:lpstr>
      <vt:lpstr>Registration of Holding Account – contd.</vt:lpstr>
      <vt:lpstr>Registration of Holding Account – concld.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PFMS</dc:creator>
  <cp:lastModifiedBy>Microsoft account</cp:lastModifiedBy>
  <cp:revision>37</cp:revision>
  <dcterms:created xsi:type="dcterms:W3CDTF">2022-09-13T07:19:33Z</dcterms:created>
  <dcterms:modified xsi:type="dcterms:W3CDTF">2022-09-24T16:04:34Z</dcterms:modified>
</cp:coreProperties>
</file>